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algn="ctr" rtl="0" eaLnBrk="0" fontAlgn="base" hangingPunct="0">
      <a:spcBef>
        <a:spcPct val="0"/>
      </a:spcBef>
      <a:spcAft>
        <a:spcPct val="0"/>
      </a:spcAft>
      <a:defRPr sz="7200" u="sng" kern="1200">
        <a:solidFill>
          <a:schemeClr val="tx1"/>
        </a:solidFill>
        <a:latin typeface="Arial" charset="0"/>
        <a:ea typeface="+mn-ea"/>
        <a:cs typeface="+mn-cs"/>
      </a:defRPr>
    </a:lvl1pPr>
    <a:lvl2pPr marL="457200" algn="ctr" rtl="0" eaLnBrk="0" fontAlgn="base" hangingPunct="0">
      <a:spcBef>
        <a:spcPct val="0"/>
      </a:spcBef>
      <a:spcAft>
        <a:spcPct val="0"/>
      </a:spcAft>
      <a:defRPr sz="7200" u="sng" kern="1200">
        <a:solidFill>
          <a:schemeClr val="tx1"/>
        </a:solidFill>
        <a:latin typeface="Arial" charset="0"/>
        <a:ea typeface="+mn-ea"/>
        <a:cs typeface="+mn-cs"/>
      </a:defRPr>
    </a:lvl2pPr>
    <a:lvl3pPr marL="914400" algn="ctr" rtl="0" eaLnBrk="0" fontAlgn="base" hangingPunct="0">
      <a:spcBef>
        <a:spcPct val="0"/>
      </a:spcBef>
      <a:spcAft>
        <a:spcPct val="0"/>
      </a:spcAft>
      <a:defRPr sz="7200" u="sng" kern="1200">
        <a:solidFill>
          <a:schemeClr val="tx1"/>
        </a:solidFill>
        <a:latin typeface="Arial" charset="0"/>
        <a:ea typeface="+mn-ea"/>
        <a:cs typeface="+mn-cs"/>
      </a:defRPr>
    </a:lvl3pPr>
    <a:lvl4pPr marL="1371600" algn="ctr" rtl="0" eaLnBrk="0" fontAlgn="base" hangingPunct="0">
      <a:spcBef>
        <a:spcPct val="0"/>
      </a:spcBef>
      <a:spcAft>
        <a:spcPct val="0"/>
      </a:spcAft>
      <a:defRPr sz="7200" u="sng" kern="1200">
        <a:solidFill>
          <a:schemeClr val="tx1"/>
        </a:solidFill>
        <a:latin typeface="Arial" charset="0"/>
        <a:ea typeface="+mn-ea"/>
        <a:cs typeface="+mn-cs"/>
      </a:defRPr>
    </a:lvl4pPr>
    <a:lvl5pPr marL="1828800" algn="ctr" rtl="0" eaLnBrk="0" fontAlgn="base" hangingPunct="0">
      <a:spcBef>
        <a:spcPct val="0"/>
      </a:spcBef>
      <a:spcAft>
        <a:spcPct val="0"/>
      </a:spcAft>
      <a:defRPr sz="7200" u="sng" kern="1200">
        <a:solidFill>
          <a:schemeClr val="tx1"/>
        </a:solidFill>
        <a:latin typeface="Arial" charset="0"/>
        <a:ea typeface="+mn-ea"/>
        <a:cs typeface="+mn-cs"/>
      </a:defRPr>
    </a:lvl5pPr>
    <a:lvl6pPr marL="2286000" algn="l" defTabSz="914400" rtl="0" eaLnBrk="1" latinLnBrk="0" hangingPunct="1">
      <a:defRPr sz="7200" u="sng" kern="1200">
        <a:solidFill>
          <a:schemeClr val="tx1"/>
        </a:solidFill>
        <a:latin typeface="Arial" charset="0"/>
        <a:ea typeface="+mn-ea"/>
        <a:cs typeface="+mn-cs"/>
      </a:defRPr>
    </a:lvl6pPr>
    <a:lvl7pPr marL="2743200" algn="l" defTabSz="914400" rtl="0" eaLnBrk="1" latinLnBrk="0" hangingPunct="1">
      <a:defRPr sz="7200" u="sng" kern="1200">
        <a:solidFill>
          <a:schemeClr val="tx1"/>
        </a:solidFill>
        <a:latin typeface="Arial" charset="0"/>
        <a:ea typeface="+mn-ea"/>
        <a:cs typeface="+mn-cs"/>
      </a:defRPr>
    </a:lvl7pPr>
    <a:lvl8pPr marL="3200400" algn="l" defTabSz="914400" rtl="0" eaLnBrk="1" latinLnBrk="0" hangingPunct="1">
      <a:defRPr sz="7200" u="sng" kern="1200">
        <a:solidFill>
          <a:schemeClr val="tx1"/>
        </a:solidFill>
        <a:latin typeface="Arial" charset="0"/>
        <a:ea typeface="+mn-ea"/>
        <a:cs typeface="+mn-cs"/>
      </a:defRPr>
    </a:lvl8pPr>
    <a:lvl9pPr marL="3657600" algn="l" defTabSz="914400" rtl="0" eaLnBrk="1" latinLnBrk="0" hangingPunct="1">
      <a:defRPr sz="7200" u="sng"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0" d="100"/>
          <a:sy n="120" d="100"/>
        </p:scale>
        <p:origin x="-53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194" name="Group 2"/>
          <p:cNvGrpSpPr>
            <a:grpSpLocks/>
          </p:cNvGrpSpPr>
          <p:nvPr/>
        </p:nvGrpSpPr>
        <p:grpSpPr bwMode="auto">
          <a:xfrm>
            <a:off x="0" y="0"/>
            <a:ext cx="5867400" cy="6858000"/>
            <a:chOff x="0" y="0"/>
            <a:chExt cx="3696" cy="4320"/>
          </a:xfrm>
        </p:grpSpPr>
        <p:sp>
          <p:nvSpPr>
            <p:cNvPr id="8195"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eaLnBrk="1" hangingPunct="1"/>
              <a:endParaRPr kumimoji="1" lang="en-US" sz="2400" u="none">
                <a:latin typeface="Times New Roman" pitchFamily="18" charset="0"/>
              </a:endParaRPr>
            </a:p>
          </p:txBody>
        </p:sp>
        <p:sp>
          <p:nvSpPr>
            <p:cNvPr id="819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eaLnBrk="1" hangingPunct="1"/>
              <a:endParaRPr kumimoji="1" lang="en-US" sz="2400" u="none">
                <a:latin typeface="Times New Roman" pitchFamily="18" charset="0"/>
              </a:endParaRPr>
            </a:p>
          </p:txBody>
        </p:sp>
      </p:grpSp>
      <p:grpSp>
        <p:nvGrpSpPr>
          <p:cNvPr id="8197" name="Group 5"/>
          <p:cNvGrpSpPr>
            <a:grpSpLocks/>
          </p:cNvGrpSpPr>
          <p:nvPr/>
        </p:nvGrpSpPr>
        <p:grpSpPr bwMode="auto">
          <a:xfrm>
            <a:off x="3632200" y="4889500"/>
            <a:ext cx="4876800" cy="319088"/>
            <a:chOff x="2288" y="3080"/>
            <a:chExt cx="3072" cy="201"/>
          </a:xfrm>
        </p:grpSpPr>
        <p:sp>
          <p:nvSpPr>
            <p:cNvPr id="819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819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n-US"/>
            </a:p>
          </p:txBody>
        </p:sp>
      </p:grpSp>
      <p:sp>
        <p:nvSpPr>
          <p:cNvPr id="8200"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8201" name="Rectangle 9"/>
          <p:cNvSpPr>
            <a:spLocks noGrp="1" noChangeArrowheads="1"/>
          </p:cNvSpPr>
          <p:nvPr>
            <p:ph type="dt" sz="quarter" idx="2"/>
          </p:nvPr>
        </p:nvSpPr>
        <p:spPr/>
        <p:txBody>
          <a:bodyPr/>
          <a:lstStyle>
            <a:lvl1pPr>
              <a:defRPr>
                <a:solidFill>
                  <a:schemeClr val="bg1"/>
                </a:solidFill>
              </a:defRPr>
            </a:lvl1pPr>
          </a:lstStyle>
          <a:p>
            <a:endParaRPr lang="en-US"/>
          </a:p>
        </p:txBody>
      </p:sp>
      <p:sp>
        <p:nvSpPr>
          <p:cNvPr id="8202" name="Rectangle 10"/>
          <p:cNvSpPr>
            <a:spLocks noGrp="1" noChangeArrowheads="1"/>
          </p:cNvSpPr>
          <p:nvPr>
            <p:ph type="ftr" sz="quarter" idx="3"/>
          </p:nvPr>
        </p:nvSpPr>
        <p:spPr/>
        <p:txBody>
          <a:bodyPr/>
          <a:lstStyle>
            <a:lvl1pPr algn="r">
              <a:defRPr/>
            </a:lvl1pPr>
          </a:lstStyle>
          <a:p>
            <a:endParaRPr lang="en-US"/>
          </a:p>
        </p:txBody>
      </p:sp>
      <p:sp>
        <p:nvSpPr>
          <p:cNvPr id="8203" name="Rectangle 11"/>
          <p:cNvSpPr>
            <a:spLocks noGrp="1" noChangeArrowheads="1"/>
          </p:cNvSpPr>
          <p:nvPr>
            <p:ph type="sldNum" sz="quarter" idx="4"/>
          </p:nvPr>
        </p:nvSpPr>
        <p:spPr>
          <a:xfrm>
            <a:off x="76200" y="6248400"/>
            <a:ext cx="587375" cy="488950"/>
          </a:xfrm>
        </p:spPr>
        <p:txBody>
          <a:bodyPr anchorCtr="0"/>
          <a:lstStyle>
            <a:lvl1pPr>
              <a:defRPr/>
            </a:lvl1pPr>
          </a:lstStyle>
          <a:p>
            <a:fld id="{730F1F7C-427E-4726-A01D-DF2A0A6B3EB0}" type="slidenum">
              <a:rPr lang="en-US"/>
              <a:pPr/>
              <a:t>‹#›</a:t>
            </a:fld>
            <a:endParaRPr lang="en-US"/>
          </a:p>
        </p:txBody>
      </p:sp>
      <p:sp>
        <p:nvSpPr>
          <p:cNvPr id="8204"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1D4EB9F-8CF2-4411-A263-8C56943EE79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675ACA1-2C65-4265-9242-64C15F41BEE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0A5419-3F4D-4371-9DC9-1F735221EB4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30441D3-ACEB-4487-A77D-286E56EBACA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F347DB0-A471-4604-81F0-2E9BDB6588D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D407241-F968-4CD8-B4AC-8B5D426B746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6515E70-4619-4E97-B513-C7B68607E9E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EEA550F-F1C2-438F-A07F-73D2CBF8668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E359492-989E-41B3-B526-D812875CDE6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C1B4401-B5F7-4296-BFDE-6843EB25A5F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7620000" cy="6858000"/>
            <a:chOff x="0" y="0"/>
            <a:chExt cx="4800" cy="4320"/>
          </a:xfrm>
        </p:grpSpPr>
        <p:grpSp>
          <p:nvGrpSpPr>
            <p:cNvPr id="7171" name="Group 3"/>
            <p:cNvGrpSpPr>
              <a:grpSpLocks/>
            </p:cNvGrpSpPr>
            <p:nvPr userDrawn="1"/>
          </p:nvGrpSpPr>
          <p:grpSpPr bwMode="auto">
            <a:xfrm>
              <a:off x="0" y="0"/>
              <a:ext cx="2016" cy="4320"/>
              <a:chOff x="0" y="0"/>
              <a:chExt cx="2016" cy="4320"/>
            </a:xfrm>
          </p:grpSpPr>
          <p:sp>
            <p:nvSpPr>
              <p:cNvPr id="7172"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en-US"/>
              </a:p>
            </p:txBody>
          </p:sp>
          <p:sp>
            <p:nvSpPr>
              <p:cNvPr id="7173"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en-US"/>
              </a:p>
            </p:txBody>
          </p:sp>
        </p:grpSp>
        <p:grpSp>
          <p:nvGrpSpPr>
            <p:cNvPr id="7174" name="Group 6"/>
            <p:cNvGrpSpPr>
              <a:grpSpLocks/>
            </p:cNvGrpSpPr>
            <p:nvPr/>
          </p:nvGrpSpPr>
          <p:grpSpPr bwMode="auto">
            <a:xfrm>
              <a:off x="144" y="1248"/>
              <a:ext cx="4656" cy="201"/>
              <a:chOff x="144" y="1248"/>
              <a:chExt cx="4656" cy="201"/>
            </a:xfrm>
          </p:grpSpPr>
          <p:sp>
            <p:nvSpPr>
              <p:cNvPr id="717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en-US"/>
              </a:p>
            </p:txBody>
          </p:sp>
          <p:sp>
            <p:nvSpPr>
              <p:cNvPr id="717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en-US"/>
              </a:p>
            </p:txBody>
          </p:sp>
        </p:grpSp>
      </p:grpSp>
      <p:sp>
        <p:nvSpPr>
          <p:cNvPr id="717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717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9"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u="none"/>
            </a:lvl1pPr>
          </a:lstStyle>
          <a:p>
            <a:endParaRPr lang="en-US"/>
          </a:p>
        </p:txBody>
      </p:sp>
      <p:sp>
        <p:nvSpPr>
          <p:cNvPr id="7180"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u="none"/>
            </a:lvl1pPr>
          </a:lstStyle>
          <a:p>
            <a:endParaRPr lang="en-US"/>
          </a:p>
        </p:txBody>
      </p:sp>
      <p:sp>
        <p:nvSpPr>
          <p:cNvPr id="7181"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l" eaLnBrk="1" hangingPunct="1">
              <a:defRPr sz="2600" b="1" u="none">
                <a:solidFill>
                  <a:schemeClr val="bg1"/>
                </a:solidFill>
              </a:defRPr>
            </a:lvl1pPr>
          </a:lstStyle>
          <a:p>
            <a:fld id="{01240E6D-8D4D-4747-AB1D-DAB7C64FD5A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ANd9GcTiCO2VW6wimUEkTWQzg4yhTnUN2cGjr-amRXMr4_zduLCPjAvtAQ"/>
          <p:cNvPicPr>
            <a:picLocks noChangeAspect="1" noChangeArrowheads="1"/>
          </p:cNvPicPr>
          <p:nvPr/>
        </p:nvPicPr>
        <p:blipFill>
          <a:blip r:embed="rId2" cstate="print"/>
          <a:srcRect/>
          <a:stretch>
            <a:fillRect/>
          </a:stretch>
        </p:blipFill>
        <p:spPr bwMode="auto">
          <a:xfrm>
            <a:off x="0" y="-63500"/>
            <a:ext cx="9144000" cy="6921500"/>
          </a:xfrm>
          <a:prstGeom prst="rect">
            <a:avLst/>
          </a:prstGeom>
          <a:noFill/>
        </p:spPr>
      </p:pic>
      <p:sp>
        <p:nvSpPr>
          <p:cNvPr id="2050" name="AutoShape 2"/>
          <p:cNvSpPr>
            <a:spLocks noGrp="1" noChangeArrowheads="1"/>
          </p:cNvSpPr>
          <p:nvPr>
            <p:ph type="ctrTitle"/>
          </p:nvPr>
        </p:nvSpPr>
        <p:spPr>
          <a:xfrm>
            <a:off x="914400" y="1447800"/>
            <a:ext cx="5867400" cy="1089025"/>
          </a:xfrm>
        </p:spPr>
        <p:txBody>
          <a:bodyPr/>
          <a:lstStyle/>
          <a:p>
            <a:r>
              <a:rPr lang="en-US" sz="9600" b="0">
                <a:solidFill>
                  <a:srgbClr val="000000"/>
                </a:solidFill>
                <a:latin typeface="Algerian" pitchFamily="82" charset="0"/>
              </a:rPr>
              <a:t>Metz</a:t>
            </a:r>
          </a:p>
        </p:txBody>
      </p:sp>
      <p:sp>
        <p:nvSpPr>
          <p:cNvPr id="2051" name="Rectangle 3"/>
          <p:cNvSpPr>
            <a:spLocks noGrp="1" noChangeArrowheads="1"/>
          </p:cNvSpPr>
          <p:nvPr>
            <p:ph type="subTitle" idx="1"/>
          </p:nvPr>
        </p:nvSpPr>
        <p:spPr>
          <a:xfrm>
            <a:off x="762000" y="4724400"/>
            <a:ext cx="6400800" cy="1752600"/>
          </a:xfrm>
        </p:spPr>
        <p:txBody>
          <a:bodyPr/>
          <a:lstStyle/>
          <a:p>
            <a:r>
              <a:rPr lang="en-US" sz="3600">
                <a:solidFill>
                  <a:schemeClr val="bg1"/>
                </a:solidFill>
                <a:latin typeface="Algerian" pitchFamily="82" charset="0"/>
              </a:rPr>
              <a:t>   </a:t>
            </a:r>
            <a:r>
              <a:rPr lang="en-US" sz="3600" b="1">
                <a:solidFill>
                  <a:schemeClr val="bg1"/>
                </a:solidFill>
                <a:latin typeface="Algerian" pitchFamily="82" charset="0"/>
              </a:rPr>
              <a:t>By: Natalie Warner</a:t>
            </a:r>
          </a:p>
          <a:p>
            <a:r>
              <a:rPr lang="en-US" sz="3600" b="1">
                <a:solidFill>
                  <a:schemeClr val="bg1"/>
                </a:solidFill>
                <a:latin typeface="Algerian" pitchFamily="82" charset="0"/>
              </a:rPr>
              <a:t>                3/31/12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Grp="1" noChangeArrowheads="1"/>
          </p:cNvSpPr>
          <p:nvPr>
            <p:ph type="title"/>
          </p:nvPr>
        </p:nvSpPr>
        <p:spPr/>
        <p:txBody>
          <a:bodyPr/>
          <a:lstStyle/>
          <a:p>
            <a:pPr algn="ctr"/>
            <a:r>
              <a:rPr lang="en-US" sz="7200" b="0" u="sng">
                <a:latin typeface="Algerian" pitchFamily="82" charset="0"/>
              </a:rPr>
              <a:t>Location</a:t>
            </a:r>
          </a:p>
        </p:txBody>
      </p:sp>
      <p:sp>
        <p:nvSpPr>
          <p:cNvPr id="4099" name="Rectangle 3"/>
          <p:cNvSpPr>
            <a:spLocks noGrp="1" noChangeArrowheads="1"/>
          </p:cNvSpPr>
          <p:nvPr>
            <p:ph type="body" idx="1"/>
          </p:nvPr>
        </p:nvSpPr>
        <p:spPr/>
        <p:txBody>
          <a:bodyPr/>
          <a:lstStyle/>
          <a:p>
            <a:r>
              <a:rPr lang="en-US"/>
              <a:t>Metz is the capital of the Lorraine region and lies on the east bank of the River Moselle. It links Paris and Strasbourg. </a:t>
            </a:r>
          </a:p>
        </p:txBody>
      </p:sp>
      <p:pic>
        <p:nvPicPr>
          <p:cNvPr id="4101" name="Picture 5" descr="ANd9GcRfwGmh7f3qGyN-NnE2f_SNhzDvsdm59m0SVDK-kkaIB6IbW0vJ"/>
          <p:cNvPicPr>
            <a:picLocks noChangeAspect="1" noChangeArrowheads="1"/>
          </p:cNvPicPr>
          <p:nvPr/>
        </p:nvPicPr>
        <p:blipFill>
          <a:blip r:embed="rId2" cstate="print"/>
          <a:srcRect/>
          <a:stretch>
            <a:fillRect/>
          </a:stretch>
        </p:blipFill>
        <p:spPr bwMode="auto">
          <a:xfrm>
            <a:off x="3352800" y="3886200"/>
            <a:ext cx="2606675" cy="27146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p:cNvSpPr>
            <a:spLocks noGrp="1" noChangeArrowheads="1"/>
          </p:cNvSpPr>
          <p:nvPr>
            <p:ph type="title"/>
          </p:nvPr>
        </p:nvSpPr>
        <p:spPr/>
        <p:txBody>
          <a:bodyPr/>
          <a:lstStyle/>
          <a:p>
            <a:pPr algn="ctr"/>
            <a:r>
              <a:rPr lang="en-US" sz="7200" b="0" u="sng">
                <a:latin typeface="Algerian" pitchFamily="82" charset="0"/>
              </a:rPr>
              <a:t>History</a:t>
            </a:r>
          </a:p>
        </p:txBody>
      </p:sp>
      <p:sp>
        <p:nvSpPr>
          <p:cNvPr id="9219" name="Rectangle 3"/>
          <p:cNvSpPr>
            <a:spLocks noGrp="1" noChangeArrowheads="1"/>
          </p:cNvSpPr>
          <p:nvPr>
            <p:ph type="body" idx="1"/>
          </p:nvPr>
        </p:nvSpPr>
        <p:spPr/>
        <p:txBody>
          <a:bodyPr/>
          <a:lstStyle/>
          <a:p>
            <a:pPr>
              <a:lnSpc>
                <a:spcPct val="90000"/>
              </a:lnSpc>
            </a:pPr>
            <a:r>
              <a:rPr lang="en-US"/>
              <a:t>Metz has over 3,000 years of history. Already inhabited by the end of the Bronze Age (1,000 BC), the site of Metz would become one of the principle towns of Gaul and capital city of the Celtic Mediomatrici. When Julius Caesar defeated the Gauls, Metz became an important Gallo-Roman city. The landscape is marked by baths, aqueducts, and the amphitheatre, which could hold 25,000.</a:t>
            </a:r>
            <a:r>
              <a:rPr lang="en-US" sz="2700">
                <a:latin typeface="Algerian" pitchFamily="82" charset="0"/>
              </a:rPr>
              <a:t> </a:t>
            </a:r>
          </a:p>
        </p:txBody>
      </p:sp>
      <p:pic>
        <p:nvPicPr>
          <p:cNvPr id="9221" name="Picture 5" descr="ANd9GcRSYoHC7NQjZq5kI0z2rDcBUbKMhCT6nyKWD7MXNT0DPV5b_YvY"/>
          <p:cNvPicPr>
            <a:picLocks noChangeAspect="1" noChangeArrowheads="1"/>
          </p:cNvPicPr>
          <p:nvPr/>
        </p:nvPicPr>
        <p:blipFill>
          <a:blip r:embed="rId2" cstate="print"/>
          <a:srcRect/>
          <a:stretch>
            <a:fillRect/>
          </a:stretch>
        </p:blipFill>
        <p:spPr bwMode="auto">
          <a:xfrm>
            <a:off x="6781800" y="266700"/>
            <a:ext cx="2209800" cy="164941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Grp="1" noChangeArrowheads="1"/>
          </p:cNvSpPr>
          <p:nvPr>
            <p:ph type="title"/>
          </p:nvPr>
        </p:nvSpPr>
        <p:spPr/>
        <p:txBody>
          <a:bodyPr/>
          <a:lstStyle/>
          <a:p>
            <a:pPr algn="ctr"/>
            <a:r>
              <a:rPr lang="en-US" sz="6000" b="0" u="sng">
                <a:latin typeface="Algerian" pitchFamily="82" charset="0"/>
              </a:rPr>
              <a:t>3 Things to See/Do</a:t>
            </a:r>
            <a:r>
              <a:rPr lang="en-US" sz="7200" b="0" u="sng">
                <a:latin typeface="Algerian" pitchFamily="82" charset="0"/>
              </a:rPr>
              <a:t> </a:t>
            </a:r>
          </a:p>
        </p:txBody>
      </p:sp>
      <p:sp>
        <p:nvSpPr>
          <p:cNvPr id="10243" name="Rectangle 3"/>
          <p:cNvSpPr>
            <a:spLocks noGrp="1" noChangeArrowheads="1"/>
          </p:cNvSpPr>
          <p:nvPr>
            <p:ph type="body" idx="1"/>
          </p:nvPr>
        </p:nvSpPr>
        <p:spPr/>
        <p:txBody>
          <a:bodyPr/>
          <a:lstStyle/>
          <a:p>
            <a:r>
              <a:rPr lang="en-US" sz="2400" b="1"/>
              <a:t>The Amphitheater- </a:t>
            </a:r>
            <a:r>
              <a:rPr lang="en-US" sz="2400"/>
              <a:t>Marks the historical ground where Julius Caesar defeated the Gaul’s.</a:t>
            </a:r>
          </a:p>
          <a:p>
            <a:r>
              <a:rPr lang="en-US" sz="2400" b="1"/>
              <a:t>Cathedrale St. Etienne (Cathedral of St. Stephen)-</a:t>
            </a:r>
            <a:r>
              <a:rPr lang="en-US" sz="2400"/>
              <a:t>One of the tallest cathedrals in France, the 12th-century building is also known for its extensive use of stained-glass windows. </a:t>
            </a:r>
          </a:p>
          <a:p>
            <a:r>
              <a:rPr lang="en-US" sz="2400" b="1"/>
              <a:t>La Cour d'Or- </a:t>
            </a:r>
            <a:r>
              <a:rPr lang="en-US" sz="2400"/>
              <a:t>Collection of museums that reflect the wealth of art and history through the ages. </a:t>
            </a:r>
          </a:p>
          <a:p>
            <a:endParaRPr lang="en-US" sz="2400"/>
          </a:p>
        </p:txBody>
      </p:sp>
      <p:pic>
        <p:nvPicPr>
          <p:cNvPr id="10245" name="Picture 5" descr="ANd9GcRSYoHC7NQjZq5kI0z2rDcBUbKMhCT6nyKWD7MXNT0DPV5b_YvY"/>
          <p:cNvPicPr>
            <a:picLocks noChangeAspect="1" noChangeArrowheads="1"/>
          </p:cNvPicPr>
          <p:nvPr/>
        </p:nvPicPr>
        <p:blipFill>
          <a:blip r:embed="rId2" cstate="print"/>
          <a:srcRect/>
          <a:stretch>
            <a:fillRect/>
          </a:stretch>
        </p:blipFill>
        <p:spPr bwMode="auto">
          <a:xfrm>
            <a:off x="304800" y="5562600"/>
            <a:ext cx="1524000" cy="1136650"/>
          </a:xfrm>
          <a:prstGeom prst="rect">
            <a:avLst/>
          </a:prstGeom>
          <a:noFill/>
        </p:spPr>
      </p:pic>
      <p:pic>
        <p:nvPicPr>
          <p:cNvPr id="10248" name="Picture 8" descr="cathedrale-st-etienne"/>
          <p:cNvPicPr>
            <a:picLocks noChangeAspect="1" noChangeArrowheads="1"/>
          </p:cNvPicPr>
          <p:nvPr/>
        </p:nvPicPr>
        <p:blipFill>
          <a:blip r:embed="rId3" cstate="print"/>
          <a:srcRect/>
          <a:stretch>
            <a:fillRect/>
          </a:stretch>
        </p:blipFill>
        <p:spPr bwMode="auto">
          <a:xfrm>
            <a:off x="7772400" y="5105400"/>
            <a:ext cx="1179513" cy="1571625"/>
          </a:xfrm>
          <a:prstGeom prst="rect">
            <a:avLst/>
          </a:prstGeom>
          <a:noFill/>
        </p:spPr>
      </p:pic>
      <p:pic>
        <p:nvPicPr>
          <p:cNvPr id="10250" name="Picture 10" descr="Salles gallo-romaines avec thermes"/>
          <p:cNvPicPr>
            <a:picLocks noChangeAspect="1" noChangeArrowheads="1"/>
          </p:cNvPicPr>
          <p:nvPr/>
        </p:nvPicPr>
        <p:blipFill>
          <a:blip r:embed="rId4" cstate="print"/>
          <a:srcRect/>
          <a:stretch>
            <a:fillRect/>
          </a:stretch>
        </p:blipFill>
        <p:spPr bwMode="auto">
          <a:xfrm>
            <a:off x="3810000" y="5486400"/>
            <a:ext cx="1981200" cy="1219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p:cNvSpPr>
            <a:spLocks noGrp="1" noChangeArrowheads="1"/>
          </p:cNvSpPr>
          <p:nvPr>
            <p:ph type="title"/>
          </p:nvPr>
        </p:nvSpPr>
        <p:spPr/>
        <p:txBody>
          <a:bodyPr/>
          <a:lstStyle/>
          <a:p>
            <a:r>
              <a:rPr lang="en-US" sz="4100" u="sng">
                <a:latin typeface="Algerian" pitchFamily="82" charset="0"/>
              </a:rPr>
              <a:t>Famous Person From My City</a:t>
            </a:r>
          </a:p>
        </p:txBody>
      </p:sp>
      <p:sp>
        <p:nvSpPr>
          <p:cNvPr id="11267" name="Rectangle 3"/>
          <p:cNvSpPr>
            <a:spLocks noGrp="1" noChangeArrowheads="1"/>
          </p:cNvSpPr>
          <p:nvPr>
            <p:ph type="body" idx="1"/>
          </p:nvPr>
        </p:nvSpPr>
        <p:spPr/>
        <p:txBody>
          <a:bodyPr/>
          <a:lstStyle/>
          <a:p>
            <a:pPr>
              <a:lnSpc>
                <a:spcPct val="90000"/>
              </a:lnSpc>
            </a:pPr>
            <a:r>
              <a:rPr lang="en-US"/>
              <a:t>Valerie Bergere was born on February 2, 1875 in Metz. She was a theatrical performer who made her debut as a star in </a:t>
            </a:r>
            <a:r>
              <a:rPr lang="en-US" i="1"/>
              <a:t>The Red Mouse </a:t>
            </a:r>
            <a:r>
              <a:rPr lang="en-US"/>
              <a:t>in September 1903. Her career endured into the 1930s. Bergere was part of the cast of </a:t>
            </a:r>
            <a:r>
              <a:rPr lang="en-US" i="1"/>
              <a:t>Tomorrow's Harvest</a:t>
            </a:r>
            <a:r>
              <a:rPr lang="en-US"/>
              <a:t>, which played at the 49th Street Theatre in December 1934. She also played </a:t>
            </a:r>
          </a:p>
          <a:p>
            <a:pPr>
              <a:lnSpc>
                <a:spcPct val="90000"/>
              </a:lnSpc>
              <a:buFont typeface="Wingdings" pitchFamily="2" charset="2"/>
              <a:buNone/>
            </a:pPr>
            <a:r>
              <a:rPr lang="en-US"/>
              <a:t>   Cho-Cho San in </a:t>
            </a:r>
            <a:r>
              <a:rPr lang="en-US" i="1"/>
              <a:t>Madame Butterfly</a:t>
            </a:r>
            <a:r>
              <a:rPr lang="en-US"/>
              <a:t>.</a:t>
            </a:r>
          </a:p>
        </p:txBody>
      </p:sp>
      <p:pic>
        <p:nvPicPr>
          <p:cNvPr id="11270" name="Picture 6" descr="ANd9GcSYV8jZS5htx66rgHaet8jKhMyQUuQeLUp9yGgBSxTCxIpXC-OHMw"/>
          <p:cNvPicPr>
            <a:picLocks noChangeAspect="1" noChangeArrowheads="1"/>
          </p:cNvPicPr>
          <p:nvPr/>
        </p:nvPicPr>
        <p:blipFill>
          <a:blip r:embed="rId2" cstate="print"/>
          <a:srcRect/>
          <a:stretch>
            <a:fillRect/>
          </a:stretch>
        </p:blipFill>
        <p:spPr bwMode="auto">
          <a:xfrm>
            <a:off x="7543800" y="4495800"/>
            <a:ext cx="1365250" cy="21336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p:cNvSpPr>
            <a:spLocks noGrp="1" noChangeArrowheads="1"/>
          </p:cNvSpPr>
          <p:nvPr>
            <p:ph type="title"/>
          </p:nvPr>
        </p:nvSpPr>
        <p:spPr/>
        <p:txBody>
          <a:bodyPr/>
          <a:lstStyle/>
          <a:p>
            <a:pPr algn="ctr"/>
            <a:r>
              <a:rPr lang="en-US" sz="5300" b="0" u="sng">
                <a:latin typeface="Algerian" pitchFamily="82" charset="0"/>
              </a:rPr>
              <a:t>URL’s and Works Cited</a:t>
            </a:r>
          </a:p>
        </p:txBody>
      </p:sp>
      <p:sp>
        <p:nvSpPr>
          <p:cNvPr id="12291" name="Rectangle 3"/>
          <p:cNvSpPr>
            <a:spLocks noGrp="1" noChangeArrowheads="1"/>
          </p:cNvSpPr>
          <p:nvPr>
            <p:ph type="body" idx="1"/>
          </p:nvPr>
        </p:nvSpPr>
        <p:spPr/>
        <p:txBody>
          <a:bodyPr/>
          <a:lstStyle/>
          <a:p>
            <a:r>
              <a:rPr lang="en-US"/>
              <a:t>http://www.tripadvisor.co.uk/Attraction_Review-g187164-d263142-Reviews-La_Cour_d_Or-Metz_Moselle_Lorraine.html</a:t>
            </a:r>
          </a:p>
          <a:p>
            <a:r>
              <a:rPr lang="en-US"/>
              <a:t>http://tourisme.metz.fr/en/metz/histoire/histoire.php</a:t>
            </a:r>
          </a:p>
          <a:p>
            <a:r>
              <a:rPr lang="en-US"/>
              <a:t>http://travel.yahoo.com/p-travelguide-483682-metz_vacations-i</a:t>
            </a:r>
          </a:p>
          <a:p>
            <a:endParaRPr lang="en-US"/>
          </a:p>
        </p:txBody>
      </p:sp>
    </p:spTree>
  </p:cSld>
  <p:clrMapOvr>
    <a:masterClrMapping/>
  </p:clrMapOvr>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72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7200" b="0" i="0" u="sng"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Capsules</Template>
  <TotalTime>132</TotalTime>
  <Words>265</Words>
  <Application>Microsoft Office PowerPoint</Application>
  <PresentationFormat>On-screen Show (4:3)</PresentationFormat>
  <Paragraphs>18</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Wingdings</vt:lpstr>
      <vt:lpstr>Times New Roman</vt:lpstr>
      <vt:lpstr>Algerian</vt:lpstr>
      <vt:lpstr>Capsules</vt:lpstr>
      <vt:lpstr>Metz</vt:lpstr>
      <vt:lpstr>Location</vt:lpstr>
      <vt:lpstr>History</vt:lpstr>
      <vt:lpstr>3 Things to See/Do </vt:lpstr>
      <vt:lpstr>Famous Person From My City</vt:lpstr>
      <vt:lpstr>URL’s and Works Cited</vt:lpstr>
    </vt:vector>
  </TitlesOfParts>
  <Company>Indiana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Metz</dc:title>
  <dc:creator>Diana J Sandone</dc:creator>
  <cp:lastModifiedBy>renee kurtz</cp:lastModifiedBy>
  <cp:revision>4</cp:revision>
  <dcterms:created xsi:type="dcterms:W3CDTF">2012-03-31T20:07:48Z</dcterms:created>
  <dcterms:modified xsi:type="dcterms:W3CDTF">2012-04-02T12:53:04Z</dcterms:modified>
</cp:coreProperties>
</file>